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7" r:id="rId25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2" Type="http://schemas.openxmlformats.org/officeDocument/2006/relationships/slide" Target="slides/slide13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7" name="Shape 10887"/>
        <p:cNvGrpSpPr/>
        <p:nvPr/>
      </p:nvGrpSpPr>
      <p:grpSpPr>
        <a:xfrm>
          <a:off x="0" y="0"/>
          <a:ext cx="0" cy="0"/>
          <a:chOff x="0" y="0"/>
          <a:chExt cx="0" cy="0"/>
        </a:xfrm>
      </p:grpSpPr>
      <p:sp>
        <p:nvSpPr>
          <p:cNvPr id="10888" name="Google Shape;10888;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10889" name="Google Shape;10889;p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90" name="Google Shape;10890;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notesSlide" Target="../notesSlides/notesSlide132.xml"/><Relationship Id="rId3" Type="http://schemas.openxmlformats.org/officeDocument/2006/relationships/image" Target="../media/image268.png"/><Relationship Id="rId4" Type="http://schemas.openxmlformats.org/officeDocument/2006/relationships/image" Target="../media/image302.jpg"/><Relationship Id="rId5" Type="http://schemas.openxmlformats.org/officeDocument/2006/relationships/image" Target="../media/image319.jpg"/><Relationship Id="rId6" Type="http://schemas.openxmlformats.org/officeDocument/2006/relationships/image" Target="../media/image284.jpg"/><Relationship Id="rId7" Type="http://schemas.openxmlformats.org/officeDocument/2006/relationships/image" Target="../media/image293.jpg"/><Relationship Id="rId8" Type="http://schemas.openxmlformats.org/officeDocument/2006/relationships/image" Target="../media/image327.jpg"/><Relationship Id="rId9" Type="http://schemas.openxmlformats.org/officeDocument/2006/relationships/image" Target="../media/image304.jpg"/><Relationship Id="rId10" Type="http://schemas.openxmlformats.org/officeDocument/2006/relationships/image" Target="../media/image271.png"/><Relationship Id="rId11" Type="http://schemas.openxmlformats.org/officeDocument/2006/relationships/hyperlink" Target="about:blank" TargetMode="External"/><Relationship Id="rId12" Type="http://schemas.openxmlformats.org/officeDocument/2006/relationships/image" Target="../media/image140.png"/></Relationships>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1" name="Shape 10891"/>
        <p:cNvGrpSpPr/>
        <p:nvPr/>
      </p:nvGrpSpPr>
      <p:grpSpPr>
        <a:xfrm>
          <a:off x="0" y="0"/>
          <a:ext cx="0" cy="0"/>
          <a:chOff x="0" y="0"/>
          <a:chExt cx="0" cy="0"/>
        </a:xfrm>
      </p:grpSpPr>
      <p:sp>
        <p:nvSpPr>
          <p:cNvPr id="10892" name="Google Shape;10892;p1562"/>
          <p:cNvSpPr/>
          <p:nvPr/>
        </p:nvSpPr>
        <p:spPr>
          <a:xfrm>
            <a:off x="6934200" y="4800600"/>
            <a:ext cx="2057400" cy="1905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3" name="Google Shape;10893;p1562"/>
          <p:cNvSpPr/>
          <p:nvPr/>
        </p:nvSpPr>
        <p:spPr>
          <a:xfrm>
            <a:off x="6934200" y="3048000"/>
            <a:ext cx="2057400" cy="1600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4" name="Google Shape;10894;p1562"/>
          <p:cNvSpPr/>
          <p:nvPr/>
        </p:nvSpPr>
        <p:spPr>
          <a:xfrm>
            <a:off x="6934200" y="762000"/>
            <a:ext cx="2057400" cy="2133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5" name="Google Shape;10895;p1562"/>
          <p:cNvSpPr/>
          <p:nvPr/>
        </p:nvSpPr>
        <p:spPr>
          <a:xfrm>
            <a:off x="4648200" y="4800600"/>
            <a:ext cx="2057400" cy="1905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6" name="Google Shape;10896;p1562"/>
          <p:cNvSpPr/>
          <p:nvPr/>
        </p:nvSpPr>
        <p:spPr>
          <a:xfrm>
            <a:off x="4648200" y="2667000"/>
            <a:ext cx="2057400" cy="1981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7" name="Google Shape;10897;p1562"/>
          <p:cNvSpPr/>
          <p:nvPr/>
        </p:nvSpPr>
        <p:spPr>
          <a:xfrm>
            <a:off x="4648200" y="762000"/>
            <a:ext cx="2057400" cy="1752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8" name="Google Shape;10898;p1562"/>
          <p:cNvSpPr/>
          <p:nvPr/>
        </p:nvSpPr>
        <p:spPr>
          <a:xfrm>
            <a:off x="2362200" y="4419600"/>
            <a:ext cx="2057400" cy="2286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9" name="Google Shape;10899;p1562"/>
          <p:cNvSpPr/>
          <p:nvPr/>
        </p:nvSpPr>
        <p:spPr>
          <a:xfrm>
            <a:off x="2362200" y="762000"/>
            <a:ext cx="2057400" cy="3505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0" name="Google Shape;10900;p1562"/>
          <p:cNvSpPr/>
          <p:nvPr/>
        </p:nvSpPr>
        <p:spPr>
          <a:xfrm>
            <a:off x="152400" y="4419600"/>
            <a:ext cx="2057400" cy="2286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1" name="Google Shape;10901;p1562"/>
          <p:cNvSpPr/>
          <p:nvPr/>
        </p:nvSpPr>
        <p:spPr>
          <a:xfrm>
            <a:off x="152400" y="2133600"/>
            <a:ext cx="2057400" cy="2133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2" name="Google Shape;10902;p1562"/>
          <p:cNvSpPr/>
          <p:nvPr/>
        </p:nvSpPr>
        <p:spPr>
          <a:xfrm>
            <a:off x="152400" y="762000"/>
            <a:ext cx="2057400" cy="1219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3" name="Google Shape;10903;p1562"/>
          <p:cNvSpPr/>
          <p:nvPr/>
        </p:nvSpPr>
        <p:spPr>
          <a:xfrm>
            <a:off x="1676400" y="381000"/>
            <a:ext cx="6096000" cy="93663"/>
          </a:xfrm>
          <a:prstGeom prst="rect">
            <a:avLst/>
          </a:prstGeom>
          <a:noFill/>
          <a:ln>
            <a:noFill/>
          </a:ln>
        </p:spPr>
        <p:txBody>
          <a:bodyPr anchorCtr="0" anchor="t" bIns="9075" lIns="18175" spcFirstLastPara="1" rIns="18175" wrap="square" tIns="9075">
            <a:noAutofit/>
          </a:bodyPr>
          <a:lstStyle/>
          <a:p>
            <a:pPr indent="0" lvl="0" marL="0" marR="0" rtl="0" algn="ctr">
              <a:lnSpc>
                <a:spcPct val="70000"/>
              </a:lnSpc>
              <a:spcBef>
                <a:spcPts val="0"/>
              </a:spcBef>
              <a:spcAft>
                <a:spcPts val="0"/>
              </a:spcAft>
              <a:buClr>
                <a:schemeClr val="dk1"/>
              </a:buClr>
              <a:buSzPts val="700"/>
              <a:buFont typeface="Arial"/>
              <a:buNone/>
            </a:pPr>
            <a:r>
              <a:t/>
            </a:r>
            <a:endParaRPr b="0" i="0" sz="700" u="none" cap="none" strike="noStrike">
              <a:solidFill>
                <a:srgbClr val="000000"/>
              </a:solidFill>
              <a:latin typeface="Times New Roman"/>
              <a:ea typeface="Times New Roman"/>
              <a:cs typeface="Times New Roman"/>
              <a:sym typeface="Times New Roman"/>
            </a:endParaRPr>
          </a:p>
        </p:txBody>
      </p:sp>
      <p:sp>
        <p:nvSpPr>
          <p:cNvPr id="10904" name="Google Shape;10904;p1562"/>
          <p:cNvSpPr txBox="1"/>
          <p:nvPr/>
        </p:nvSpPr>
        <p:spPr>
          <a:xfrm>
            <a:off x="228600" y="782638"/>
            <a:ext cx="1981200" cy="1112837"/>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1.  Introduction</a:t>
            </a:r>
            <a:endParaRPr/>
          </a:p>
          <a:p>
            <a:pPr indent="0" lvl="0" marL="0" marR="0" rtl="0" algn="l">
              <a:lnSpc>
                <a:spcPct val="110000"/>
              </a:lnSpc>
              <a:spcBef>
                <a:spcPts val="30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endParaRPr/>
          </a:p>
        </p:txBody>
      </p:sp>
      <p:sp>
        <p:nvSpPr>
          <p:cNvPr id="10905" name="Google Shape;10905;p1562"/>
          <p:cNvSpPr/>
          <p:nvPr/>
        </p:nvSpPr>
        <p:spPr>
          <a:xfrm>
            <a:off x="2133600" y="80963"/>
            <a:ext cx="4876800" cy="561975"/>
          </a:xfrm>
          <a:prstGeom prst="rect">
            <a:avLst/>
          </a:prstGeom>
          <a:noFill/>
          <a:ln>
            <a:noFill/>
          </a:ln>
        </p:spPr>
        <p:txBody>
          <a:bodyPr anchorCtr="0" anchor="t" bIns="9075" lIns="18175" spcFirstLastPara="1" rIns="18175" wrap="square" tIns="9075">
            <a:noAutofit/>
          </a:bodyPr>
          <a:lstStyle/>
          <a:p>
            <a:pPr indent="0" lvl="0" marL="0" marR="0" rtl="0" algn="ctr">
              <a:lnSpc>
                <a:spcPct val="70000"/>
              </a:lnSpc>
              <a:spcBef>
                <a:spcPts val="0"/>
              </a:spcBef>
              <a:spcAft>
                <a:spcPts val="0"/>
              </a:spcAft>
              <a:buClr>
                <a:schemeClr val="dk1"/>
              </a:buClr>
              <a:buSzPts val="200"/>
              <a:buFont typeface="Arial"/>
              <a:buNone/>
            </a:pPr>
            <a:r>
              <a:t/>
            </a:r>
            <a:endParaRPr b="1" i="0" sz="200" u="none" cap="none" strike="noStrike">
              <a:solidFill>
                <a:srgbClr val="01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3300"/>
              </a:buClr>
              <a:buSzPts val="1100"/>
              <a:buFont typeface="Times New Roman"/>
              <a:buNone/>
            </a:pPr>
            <a:r>
              <a:rPr b="1" i="0" lang="en-US" sz="1100" u="none" cap="none" strike="noStrike">
                <a:solidFill>
                  <a:srgbClr val="FF3300"/>
                </a:solidFill>
                <a:latin typeface="Times New Roman"/>
                <a:ea typeface="Times New Roman"/>
                <a:cs typeface="Times New Roman"/>
                <a:sym typeface="Times New Roman"/>
              </a:rPr>
              <a:t>A Web Site of Global Ocean Data Assimilation System (GODAS)</a:t>
            </a:r>
            <a:endParaRPr/>
          </a:p>
          <a:p>
            <a:pPr indent="0" lvl="0" marL="0" marR="0" rtl="0" algn="ctr">
              <a:lnSpc>
                <a:spcPct val="110000"/>
              </a:lnSpc>
              <a:spcBef>
                <a:spcPts val="0"/>
              </a:spcBef>
              <a:spcAft>
                <a:spcPts val="0"/>
              </a:spcAft>
              <a:buClr>
                <a:srgbClr val="0000FF"/>
              </a:buClr>
              <a:buSzPts val="900"/>
              <a:buFont typeface="Times New Roman"/>
              <a:buNone/>
            </a:pPr>
            <a:r>
              <a:rPr b="1" i="0" lang="en-US" sz="900" u="none" cap="none" strike="noStrike">
                <a:solidFill>
                  <a:srgbClr val="0000FF"/>
                </a:solidFill>
                <a:latin typeface="Times New Roman"/>
                <a:ea typeface="Times New Roman"/>
                <a:cs typeface="Times New Roman"/>
                <a:sym typeface="Times New Roman"/>
              </a:rPr>
              <a:t>http://www.cpc.ncep.noaa.gov/products/GODAS</a:t>
            </a:r>
            <a:endParaRPr/>
          </a:p>
          <a:p>
            <a:pPr indent="0" lvl="0" marL="0" marR="0" rtl="0" algn="ctr">
              <a:lnSpc>
                <a:spcPct val="110000"/>
              </a:lnSpc>
              <a:spcBef>
                <a:spcPts val="0"/>
              </a:spcBef>
              <a:spcAft>
                <a:spcPts val="0"/>
              </a:spcAft>
              <a:buClr>
                <a:srgbClr val="000000"/>
              </a:buClr>
              <a:buSzPts val="600"/>
              <a:buFont typeface="Times New Roman"/>
              <a:buNone/>
            </a:pPr>
            <a:r>
              <a:rPr b="1" i="1" lang="en-US" sz="600" u="none" cap="none" strike="noStrike">
                <a:solidFill>
                  <a:srgbClr val="000000"/>
                </a:solidFill>
                <a:latin typeface="Times New Roman"/>
                <a:ea typeface="Times New Roman"/>
                <a:cs typeface="Times New Roman"/>
                <a:sym typeface="Times New Roman"/>
              </a:rPr>
              <a:t>Boyin Huang, Yan Xue, and David Behringer</a:t>
            </a:r>
            <a:endParaRPr/>
          </a:p>
          <a:p>
            <a:pPr indent="0" lvl="0" marL="0" marR="0" rtl="0" algn="ctr">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Climate Prediction Center/NCEP/NOAA</a:t>
            </a:r>
            <a:endParaRPr/>
          </a:p>
        </p:txBody>
      </p:sp>
      <p:pic>
        <p:nvPicPr>
          <p:cNvPr id="10906" name="Google Shape;10906;p1562"/>
          <p:cNvPicPr preferRelativeResize="0"/>
          <p:nvPr/>
        </p:nvPicPr>
        <p:blipFill rotWithShape="1">
          <a:blip r:embed="rId3">
            <a:alphaModFix/>
          </a:blip>
          <a:srcRect b="0" l="0" r="0" t="0"/>
          <a:stretch/>
        </p:blipFill>
        <p:spPr>
          <a:xfrm>
            <a:off x="444500" y="190500"/>
            <a:ext cx="393700" cy="433388"/>
          </a:xfrm>
          <a:prstGeom prst="rect">
            <a:avLst/>
          </a:prstGeom>
          <a:noFill/>
          <a:ln>
            <a:noFill/>
          </a:ln>
        </p:spPr>
      </p:pic>
      <p:sp>
        <p:nvSpPr>
          <p:cNvPr id="10907" name="Google Shape;10907;p1562"/>
          <p:cNvSpPr txBox="1"/>
          <p:nvPr/>
        </p:nvSpPr>
        <p:spPr>
          <a:xfrm>
            <a:off x="2438400" y="4495800"/>
            <a:ext cx="1905000"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5. GODAS web site</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a:t>
            </a:r>
            <a:r>
              <a:rPr b="0" i="0" lang="en-US" sz="600" u="none" cap="none" strike="noStrike">
                <a:solidFill>
                  <a:srgbClr val="0000FF"/>
                </a:solidFill>
                <a:latin typeface="Times New Roman"/>
                <a:ea typeface="Times New Roman"/>
                <a:cs typeface="Times New Roman"/>
                <a:sym typeface="Times New Roman"/>
              </a:rPr>
              <a:t>http://www.cpc.ncep.noaa.gov/products/GODAS</a:t>
            </a:r>
            <a:r>
              <a:rPr b="0" i="0" lang="en-US" sz="600" u="none" cap="none" strike="noStrike">
                <a:solidFill>
                  <a:srgbClr val="000000"/>
                </a:solidFill>
                <a:latin typeface="Times New Roman"/>
                <a:ea typeface="Times New Roman"/>
                <a:cs typeface="Times New Roman"/>
                <a:sym typeface="Times New Roman"/>
              </a:rPr>
              <a:t> is designed for users to easily access visualized GODAS products. Users can browse the web site and select appropriate variables such as shown below. Users can access original binary data at</a:t>
            </a:r>
            <a:endParaRPr/>
          </a:p>
          <a:p>
            <a:pPr indent="0" lvl="0" marL="0" marR="0" rtl="0" algn="l">
              <a:lnSpc>
                <a:spcPct val="110000"/>
              </a:lnSpc>
              <a:spcBef>
                <a:spcPts val="0"/>
              </a:spcBef>
              <a:spcAft>
                <a:spcPts val="0"/>
              </a:spcAft>
              <a:buClr>
                <a:srgbClr val="0000FF"/>
              </a:buClr>
              <a:buSzPts val="600"/>
              <a:buFont typeface="Times New Roman"/>
              <a:buNone/>
            </a:pPr>
            <a:r>
              <a:rPr b="0" i="0" lang="en-US" sz="600" u="none" cap="none" strike="noStrike">
                <a:solidFill>
                  <a:srgbClr val="0000FF"/>
                </a:solidFill>
                <a:latin typeface="Times New Roman"/>
                <a:ea typeface="Times New Roman"/>
                <a:cs typeface="Times New Roman"/>
                <a:sym typeface="Times New Roman"/>
              </a:rPr>
              <a:t>http://cfs.ncep.noaa.gov/cfs/godas</a:t>
            </a:r>
            <a:r>
              <a:rPr b="0" i="0" lang="en-US" sz="600" u="none" cap="none" strike="noStrike">
                <a:solidFill>
                  <a:srgbClr val="000000"/>
                </a:solidFill>
                <a:latin typeface="Times New Roman"/>
                <a:ea typeface="Times New Roman"/>
                <a:cs typeface="Times New Roman"/>
                <a:sym typeface="Times New Roman"/>
              </a:rPr>
              <a:t> </a:t>
            </a:r>
            <a:endParaRPr/>
          </a:p>
        </p:txBody>
      </p:sp>
      <p:sp>
        <p:nvSpPr>
          <p:cNvPr id="10908" name="Google Shape;10908;p1562"/>
          <p:cNvSpPr txBox="1"/>
          <p:nvPr/>
        </p:nvSpPr>
        <p:spPr>
          <a:xfrm>
            <a:off x="7010400" y="3105150"/>
            <a:ext cx="1905000" cy="1249363"/>
          </a:xfrm>
          <a:prstGeom prst="rect">
            <a:avLst/>
          </a:prstGeom>
          <a:noFill/>
          <a:ln>
            <a:noFill/>
          </a:ln>
        </p:spPr>
        <p:txBody>
          <a:bodyPr anchorCtr="0" anchor="t" bIns="18175" lIns="18175" spcFirstLastPara="1" rIns="18175" wrap="square" tIns="18175">
            <a:spAutoFit/>
          </a:bodyPr>
          <a:lstStyle/>
          <a:p>
            <a:pPr indent="0" lvl="0" marL="0" marR="0" rtl="0" algn="l">
              <a:lnSpc>
                <a:spcPct val="10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8. Summary</a:t>
            </a:r>
            <a:r>
              <a:rPr b="0" i="0" lang="en-US" sz="7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is sponsored by Office of Climate Observation of NOAA, and is intended to</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Gain a broader dissemination of GODAS data products</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Provide real-time monitoring of ocean climate variability</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Assess effectiveness of ocean observing system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Compare with other ocean analyses</a:t>
            </a:r>
            <a:endParaRPr/>
          </a:p>
          <a:p>
            <a:pPr indent="0" lvl="0" marL="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Please visit the GODAS web site at http://www.cpc.ncep.noaa.gov/products/GODAS, and contact boyin.huang@noaa.gov, yan.xue@noaa.gov, or david.behringer@noaa.gov for more information.</a:t>
            </a:r>
            <a:endParaRPr/>
          </a:p>
        </p:txBody>
      </p:sp>
      <p:sp>
        <p:nvSpPr>
          <p:cNvPr id="10909" name="Google Shape;10909;p1562"/>
          <p:cNvSpPr txBox="1"/>
          <p:nvPr/>
        </p:nvSpPr>
        <p:spPr>
          <a:xfrm>
            <a:off x="228600" y="2159000"/>
            <a:ext cx="1981200" cy="20320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2. GODAS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is based on the GFDL MOM3. The model domain extends from 70°S to 65°N and has a resolution of 1° by 1° enhanced to 1/3° between 10ºS and 10ºN. The model has 40 levels with a 10 meter resolution in the upper 200 meters.</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assimilates temperature profiles from XBTs, TAO/TRITON/PIRATA moorings, and Argo profiling floats. It also assimilates synthetic salinity profiles. The assimilation method is the 3DVAR scheme.</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Comparing with observations, the temperature in GODAS is better than that in RA6, and the sea surface height in GODAS between 1990 and 2003 is as good as or better than that in RA6. </a:t>
            </a:r>
            <a:endParaRPr/>
          </a:p>
        </p:txBody>
      </p:sp>
      <p:sp>
        <p:nvSpPr>
          <p:cNvPr id="10910" name="Google Shape;10910;p1562"/>
          <p:cNvSpPr txBox="1"/>
          <p:nvPr/>
        </p:nvSpPr>
        <p:spPr>
          <a:xfrm>
            <a:off x="228600" y="4486275"/>
            <a:ext cx="1981200" cy="21336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3. GODAS products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provides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2-Dimensional surface and other oceanic variables such as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winds, surface net heat flux, freshwater flux, SST, mixed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layer depth, 20ºC isotherm depth, sea level height, heat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content of upper 300-meter, etc.</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3-Dimensional ocean temperature, zonal current, and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meridional current.</a:t>
            </a:r>
            <a:endParaRPr/>
          </a:p>
          <a:p>
            <a:pPr indent="0" lvl="0" marL="0" marR="0" rtl="0" algn="l">
              <a:lnSpc>
                <a:spcPct val="11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products are categorized into</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Monthly (January-December) and annual climatology.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Monthly averages from January 1979 to September 2005, and</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Pentad averages from January 1979 to September 2005.</a:t>
            </a:r>
            <a:endParaRPr/>
          </a:p>
          <a:p>
            <a:pPr indent="0" lvl="0" marL="0" marR="0" rtl="0" algn="l">
              <a:lnSpc>
                <a:spcPct val="11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web site visualized these products at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Ocean surface (longitude-latitude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Latitudinal sections (longitude-depth and longitude-time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Longitudinal sections and zonal averages (latitude-depth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Animations of these plots.</a:t>
            </a:r>
            <a:endParaRPr/>
          </a:p>
        </p:txBody>
      </p:sp>
      <p:cxnSp>
        <p:nvCxnSpPr>
          <p:cNvPr id="10911" name="Google Shape;10911;p1562"/>
          <p:cNvCxnSpPr/>
          <p:nvPr/>
        </p:nvCxnSpPr>
        <p:spPr>
          <a:xfrm>
            <a:off x="1828800" y="6400800"/>
            <a:ext cx="7086600" cy="0"/>
          </a:xfrm>
          <a:prstGeom prst="straightConnector1">
            <a:avLst/>
          </a:prstGeom>
          <a:noFill/>
          <a:ln>
            <a:noFill/>
          </a:ln>
        </p:spPr>
      </p:cxnSp>
      <p:sp>
        <p:nvSpPr>
          <p:cNvPr id="10912" name="Google Shape;10912;p1562"/>
          <p:cNvSpPr txBox="1"/>
          <p:nvPr/>
        </p:nvSpPr>
        <p:spPr>
          <a:xfrm>
            <a:off x="4724400" y="2692400"/>
            <a:ext cx="1905000"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7.1. GODAS validation-1</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endParaRPr/>
          </a:p>
        </p:txBody>
      </p:sp>
      <p:pic>
        <p:nvPicPr>
          <p:cNvPr id="10913" name="Google Shape;10913;p1562"/>
          <p:cNvPicPr preferRelativeResize="0"/>
          <p:nvPr/>
        </p:nvPicPr>
        <p:blipFill rotWithShape="1">
          <a:blip r:embed="rId4">
            <a:alphaModFix/>
          </a:blip>
          <a:srcRect b="7877" l="8356" r="6084" t="10817"/>
          <a:stretch/>
        </p:blipFill>
        <p:spPr>
          <a:xfrm>
            <a:off x="4870450" y="3529013"/>
            <a:ext cx="1454150" cy="1068387"/>
          </a:xfrm>
          <a:prstGeom prst="rect">
            <a:avLst/>
          </a:prstGeom>
          <a:noFill/>
          <a:ln>
            <a:noFill/>
          </a:ln>
        </p:spPr>
      </p:pic>
      <p:sp>
        <p:nvSpPr>
          <p:cNvPr id="10914" name="Google Shape;10914;p1562"/>
          <p:cNvSpPr txBox="1"/>
          <p:nvPr/>
        </p:nvSpPr>
        <p:spPr>
          <a:xfrm>
            <a:off x="4724400" y="4800600"/>
            <a:ext cx="1905000" cy="720725"/>
          </a:xfrm>
          <a:prstGeom prst="rect">
            <a:avLst/>
          </a:prstGeom>
          <a:noFill/>
          <a:ln>
            <a:noFill/>
          </a:ln>
        </p:spPr>
        <p:txBody>
          <a:bodyPr anchorCtr="0" anchor="t" bIns="18175" lIns="18175" spcFirstLastPara="1" rIns="18175" wrap="square" tIns="18175">
            <a:spAutoFit/>
          </a:bodyPr>
          <a:lstStyle/>
          <a:p>
            <a:pPr indent="0" lvl="0" marL="0" marR="0" rtl="0" algn="l">
              <a:lnSpc>
                <a:spcPct val="15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7.2. GODAS validation-2</a:t>
            </a:r>
            <a:endParaRPr/>
          </a:p>
          <a:p>
            <a:pPr indent="0" lvl="0" marL="0" marR="0" rtl="0" algn="l">
              <a:lnSpc>
                <a:spcPct val="110000"/>
              </a:lnSpc>
              <a:spcBef>
                <a:spcPts val="0"/>
              </a:spcBef>
              <a:spcAft>
                <a:spcPts val="0"/>
              </a:spcAft>
              <a:buClr>
                <a:schemeClr val="dk1"/>
              </a:buClr>
              <a:buSzPts val="100"/>
              <a:buFont typeface="Arial"/>
              <a:buNone/>
            </a:pPr>
            <a:r>
              <a:t/>
            </a:r>
            <a:endParaRPr b="1" i="0" sz="1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biases may be time-dependent. As indicated below, tropical surface oceans of the GODAS exhibits warm biases before 1990 and cold biases after 1990, which might be associated with large increases in TAO observations as proposed by Xue and Behringer (2005).</a:t>
            </a:r>
            <a:endParaRPr/>
          </a:p>
        </p:txBody>
      </p:sp>
      <p:pic>
        <p:nvPicPr>
          <p:cNvPr id="10915" name="Google Shape;10915;p1562"/>
          <p:cNvPicPr preferRelativeResize="0"/>
          <p:nvPr/>
        </p:nvPicPr>
        <p:blipFill rotWithShape="1">
          <a:blip r:embed="rId5">
            <a:alphaModFix/>
          </a:blip>
          <a:srcRect b="5879" l="6811" r="6812" t="9758"/>
          <a:stretch/>
        </p:blipFill>
        <p:spPr>
          <a:xfrm>
            <a:off x="4894263" y="5549900"/>
            <a:ext cx="1481137" cy="1119188"/>
          </a:xfrm>
          <a:prstGeom prst="rect">
            <a:avLst/>
          </a:prstGeom>
          <a:noFill/>
          <a:ln>
            <a:noFill/>
          </a:ln>
        </p:spPr>
      </p:pic>
      <p:sp>
        <p:nvSpPr>
          <p:cNvPr id="10916" name="Google Shape;10916;p1562"/>
          <p:cNvSpPr txBox="1"/>
          <p:nvPr/>
        </p:nvSpPr>
        <p:spPr>
          <a:xfrm>
            <a:off x="7010400" y="762000"/>
            <a:ext cx="1905000" cy="727075"/>
          </a:xfrm>
          <a:prstGeom prst="rect">
            <a:avLst/>
          </a:prstGeom>
          <a:noFill/>
          <a:ln>
            <a:noFill/>
          </a:ln>
        </p:spPr>
        <p:txBody>
          <a:bodyPr anchorCtr="0" anchor="t" bIns="18175" lIns="18175" spcFirstLastPara="1" rIns="18175" wrap="square" tIns="18175">
            <a:spAutoFit/>
          </a:bodyPr>
          <a:lstStyle/>
          <a:p>
            <a:pPr indent="0" lvl="0" marL="0" marR="0" rtl="0" algn="l">
              <a:lnSpc>
                <a:spcPct val="15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7.3. GODAS validation-3</a:t>
            </a:r>
            <a:endParaRPr/>
          </a:p>
          <a:p>
            <a:pPr indent="0" lvl="0" marL="0" marR="0" rtl="0" algn="l">
              <a:lnSpc>
                <a:spcPct val="150000"/>
              </a:lnSpc>
              <a:spcBef>
                <a:spcPts val="0"/>
              </a:spcBef>
              <a:spcAft>
                <a:spcPts val="0"/>
              </a:spcAft>
              <a:buClr>
                <a:schemeClr val="dk1"/>
              </a:buClr>
              <a:buSzPts val="100"/>
              <a:buFont typeface="Arial"/>
              <a:buNone/>
            </a:pPr>
            <a:r>
              <a:t/>
            </a:r>
            <a:endParaRPr b="1" i="0" sz="1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biases may also be season-dependent. The SST deviations from OISST near 50ºN indicate the North Pacific is generally colder in winter and warmer in summer than observations. Similar biases were also found in the North Atlantic and the Southern Ocean.</a:t>
            </a:r>
            <a:endParaRPr/>
          </a:p>
        </p:txBody>
      </p:sp>
      <p:pic>
        <p:nvPicPr>
          <p:cNvPr id="10917" name="Google Shape;10917;p1562"/>
          <p:cNvPicPr preferRelativeResize="0"/>
          <p:nvPr/>
        </p:nvPicPr>
        <p:blipFill rotWithShape="1">
          <a:blip r:embed="rId6">
            <a:alphaModFix/>
          </a:blip>
          <a:srcRect b="5879" l="6811" r="6085" t="8818"/>
          <a:stretch/>
        </p:blipFill>
        <p:spPr>
          <a:xfrm>
            <a:off x="7162800" y="1608138"/>
            <a:ext cx="1498600" cy="1135062"/>
          </a:xfrm>
          <a:prstGeom prst="rect">
            <a:avLst/>
          </a:prstGeom>
          <a:noFill/>
          <a:ln>
            <a:noFill/>
          </a:ln>
        </p:spPr>
      </p:pic>
      <p:sp>
        <p:nvSpPr>
          <p:cNvPr id="10918" name="Google Shape;10918;p1562"/>
          <p:cNvSpPr txBox="1"/>
          <p:nvPr/>
        </p:nvSpPr>
        <p:spPr>
          <a:xfrm>
            <a:off x="4724400" y="762000"/>
            <a:ext cx="1905000" cy="619125"/>
          </a:xfrm>
          <a:prstGeom prst="rect">
            <a:avLst/>
          </a:prstGeom>
          <a:noFill/>
          <a:ln>
            <a:noFill/>
          </a:ln>
        </p:spPr>
        <p:txBody>
          <a:bodyPr anchorCtr="0" anchor="t" bIns="18175" lIns="18175" spcFirstLastPara="1" rIns="18175" wrap="square" tIns="18175">
            <a:spAutoFit/>
          </a:bodyPr>
          <a:lstStyle/>
          <a:p>
            <a:pPr indent="0" lvl="0" marL="0" marR="0" rtl="0" algn="l">
              <a:lnSpc>
                <a:spcPct val="12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6. Web site updated at real-time</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Visualized monthly and pentad averages are updated at real-time as indicated in the following example for 20ºC isotherm depth anomaly in 2005, where east-propagating Kelvin wave activities were evident.</a:t>
            </a:r>
            <a:endParaRPr/>
          </a:p>
        </p:txBody>
      </p:sp>
      <p:pic>
        <p:nvPicPr>
          <p:cNvPr id="10919" name="Google Shape;10919;p1562"/>
          <p:cNvPicPr preferRelativeResize="0"/>
          <p:nvPr/>
        </p:nvPicPr>
        <p:blipFill rotWithShape="1">
          <a:blip r:embed="rId7">
            <a:alphaModFix/>
          </a:blip>
          <a:srcRect b="5879" l="8356" r="4541" t="9758"/>
          <a:stretch/>
        </p:blipFill>
        <p:spPr>
          <a:xfrm>
            <a:off x="4876800" y="1371600"/>
            <a:ext cx="1490663" cy="1114425"/>
          </a:xfrm>
          <a:prstGeom prst="rect">
            <a:avLst/>
          </a:prstGeom>
          <a:noFill/>
          <a:ln>
            <a:noFill/>
          </a:ln>
        </p:spPr>
      </p:pic>
      <p:sp>
        <p:nvSpPr>
          <p:cNvPr id="10920" name="Google Shape;10920;p1562"/>
          <p:cNvSpPr txBox="1"/>
          <p:nvPr/>
        </p:nvSpPr>
        <p:spPr>
          <a:xfrm>
            <a:off x="2408238" y="777875"/>
            <a:ext cx="1935162"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4. Temperature profiles assimilated in GODAS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endParaRPr/>
          </a:p>
        </p:txBody>
      </p:sp>
      <p:pic>
        <p:nvPicPr>
          <p:cNvPr id="10921" name="Google Shape;10921;p1562"/>
          <p:cNvPicPr preferRelativeResize="0"/>
          <p:nvPr/>
        </p:nvPicPr>
        <p:blipFill rotWithShape="1">
          <a:blip r:embed="rId8">
            <a:alphaModFix/>
          </a:blip>
          <a:srcRect b="11756" l="8356" r="4541" t="6819"/>
          <a:stretch/>
        </p:blipFill>
        <p:spPr>
          <a:xfrm>
            <a:off x="2590800" y="1600200"/>
            <a:ext cx="1581150" cy="1141413"/>
          </a:xfrm>
          <a:prstGeom prst="rect">
            <a:avLst/>
          </a:prstGeom>
          <a:noFill/>
          <a:ln>
            <a:noFill/>
          </a:ln>
        </p:spPr>
      </p:pic>
      <p:pic>
        <p:nvPicPr>
          <p:cNvPr id="10922" name="Google Shape;10922;p1562"/>
          <p:cNvPicPr preferRelativeResize="0"/>
          <p:nvPr/>
        </p:nvPicPr>
        <p:blipFill rotWithShape="1">
          <a:blip r:embed="rId9">
            <a:alphaModFix/>
          </a:blip>
          <a:srcRect b="25000" l="8824" r="8939" t="9818"/>
          <a:stretch/>
        </p:blipFill>
        <p:spPr>
          <a:xfrm>
            <a:off x="2713038" y="2778125"/>
            <a:ext cx="1401762" cy="1438275"/>
          </a:xfrm>
          <a:prstGeom prst="rect">
            <a:avLst/>
          </a:prstGeom>
          <a:noFill/>
          <a:ln>
            <a:noFill/>
          </a:ln>
        </p:spPr>
      </p:pic>
      <p:sp>
        <p:nvSpPr>
          <p:cNvPr id="10923" name="Google Shape;10923;p1562"/>
          <p:cNvSpPr txBox="1"/>
          <p:nvPr/>
        </p:nvSpPr>
        <p:spPr>
          <a:xfrm rot="-5400000">
            <a:off x="1985169" y="3477419"/>
            <a:ext cx="1243012" cy="184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Temperature profile numbers</a:t>
            </a:r>
            <a:endParaRPr/>
          </a:p>
        </p:txBody>
      </p:sp>
      <p:sp>
        <p:nvSpPr>
          <p:cNvPr id="10924" name="Google Shape;10924;p1562"/>
          <p:cNvSpPr txBox="1"/>
          <p:nvPr/>
        </p:nvSpPr>
        <p:spPr>
          <a:xfrm>
            <a:off x="7010400" y="4876800"/>
            <a:ext cx="1905000" cy="1476375"/>
          </a:xfrm>
          <a:prstGeom prst="rect">
            <a:avLst/>
          </a:prstGeom>
          <a:noFill/>
          <a:ln>
            <a:noFill/>
          </a:ln>
        </p:spPr>
        <p:txBody>
          <a:bodyPr anchorCtr="0" anchor="t" bIns="18175" lIns="18175" spcFirstLastPara="1" rIns="18175" wrap="square" tIns="18175">
            <a:spAutoFit/>
          </a:bodyPr>
          <a:lstStyle/>
          <a:p>
            <a:pPr indent="-114300" lvl="0" marL="114300" marR="0" rtl="0" algn="l">
              <a:lnSpc>
                <a:spcPct val="10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References</a:t>
            </a:r>
            <a:endParaRPr/>
          </a:p>
          <a:p>
            <a:pPr indent="-114300" lvl="0" marL="114300" marR="0" rtl="0" algn="l">
              <a:lnSpc>
                <a:spcPct val="10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endParaRPr/>
          </a:p>
          <a:p>
            <a:pPr indent="-114300" lvl="0" marL="11430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Ji, M., A. Leetmaa, and J. Derber, 1995: An ocean analysis system for seasonal to interannual climate studies. Mon. Wea. Rev., 123, 460-481.</a:t>
            </a:r>
            <a:endParaRPr/>
          </a:p>
          <a:p>
            <a:pPr indent="-114300" lvl="0" marL="11430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Xue, Y., and Behringer, D.W., 2005: Operational global ocean data assimilation system at NCEP, to be submitted to BAMS.</a:t>
            </a:r>
            <a:endParaRPr/>
          </a:p>
        </p:txBody>
      </p:sp>
      <p:pic>
        <p:nvPicPr>
          <p:cNvPr id="10925" name="Google Shape;10925;p1562"/>
          <p:cNvPicPr preferRelativeResize="0"/>
          <p:nvPr/>
        </p:nvPicPr>
        <p:blipFill rotWithShape="1">
          <a:blip r:embed="rId10">
            <a:alphaModFix/>
          </a:blip>
          <a:srcRect b="22267" l="8299" r="18300" t="12267"/>
          <a:stretch/>
        </p:blipFill>
        <p:spPr>
          <a:xfrm>
            <a:off x="2514600" y="5543550"/>
            <a:ext cx="1682750" cy="1125538"/>
          </a:xfrm>
          <a:prstGeom prst="rect">
            <a:avLst/>
          </a:prstGeom>
          <a:noFill/>
          <a:ln>
            <a:noFill/>
          </a:ln>
        </p:spPr>
      </p:pic>
      <p:pic>
        <p:nvPicPr>
          <p:cNvPr id="10926" name="Google Shape;10926;p1562">
            <a:hlinkClick r:id="rId11"/>
          </p:cNvPr>
          <p:cNvPicPr preferRelativeResize="0"/>
          <p:nvPr/>
        </p:nvPicPr>
        <p:blipFill rotWithShape="1">
          <a:blip r:embed="rId12">
            <a:alphaModFix/>
          </a:blip>
          <a:srcRect b="0" l="0" r="0" t="0"/>
          <a:stretch/>
        </p:blipFill>
        <p:spPr>
          <a:xfrm>
            <a:off x="8196263" y="158750"/>
            <a:ext cx="520700" cy="52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